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
      <p:font typeface="Maven Pro"/>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19" Type="http://schemas.openxmlformats.org/officeDocument/2006/relationships/font" Target="fonts/MavenPro-bold.fntdata"/><Relationship Id="rId6" Type="http://schemas.openxmlformats.org/officeDocument/2006/relationships/slide" Target="slides/slide1.xml"/><Relationship Id="rId18" Type="http://schemas.openxmlformats.org/officeDocument/2006/relationships/font" Target="fonts/MavenPr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268cb3ebf1_0_15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268cb3ebf1_0_15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2268cb3ebf1_0_18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2268cb3ebf1_0_18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268cb3ebf1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2268cb3ebf1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2268cb3ebf1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2268cb3ebf1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28288c1b4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228288c1b4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228288c1b4b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228288c1b4b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228288c1b4b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228288c1b4b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0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fr"/>
              <a:t>Architecture logicielle</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by Patrick Chen et joe botseke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ctrTitle"/>
          </p:nvPr>
        </p:nvSpPr>
        <p:spPr>
          <a:xfrm>
            <a:off x="4028775" y="423700"/>
            <a:ext cx="3618600" cy="15951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i="1" lang="fr">
                <a:solidFill>
                  <a:schemeClr val="dk2"/>
                </a:solidFill>
                <a:highlight>
                  <a:schemeClr val="lt2"/>
                </a:highlight>
              </a:rPr>
              <a:t>Whatsapp</a:t>
            </a:r>
            <a:endParaRPr i="1">
              <a:solidFill>
                <a:schemeClr val="dk2"/>
              </a:solidFill>
              <a:highlight>
                <a:schemeClr val="lt2"/>
              </a:highlight>
            </a:endParaRPr>
          </a:p>
        </p:txBody>
      </p:sp>
      <p:pic>
        <p:nvPicPr>
          <p:cNvPr id="284" name="Google Shape;284;p14"/>
          <p:cNvPicPr preferRelativeResize="0"/>
          <p:nvPr/>
        </p:nvPicPr>
        <p:blipFill>
          <a:blip r:embed="rId3">
            <a:alphaModFix/>
          </a:blip>
          <a:stretch>
            <a:fillRect/>
          </a:stretch>
        </p:blipFill>
        <p:spPr>
          <a:xfrm>
            <a:off x="342531" y="630900"/>
            <a:ext cx="3618550" cy="3618575"/>
          </a:xfrm>
          <a:prstGeom prst="rect">
            <a:avLst/>
          </a:prstGeom>
          <a:noFill/>
          <a:ln>
            <a:noFill/>
          </a:ln>
        </p:spPr>
      </p:pic>
      <p:sp>
        <p:nvSpPr>
          <p:cNvPr id="285" name="Google Shape;285;p14"/>
          <p:cNvSpPr txBox="1"/>
          <p:nvPr/>
        </p:nvSpPr>
        <p:spPr>
          <a:xfrm>
            <a:off x="3825500" y="3281200"/>
            <a:ext cx="2305800" cy="147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solidFill>
                  <a:schemeClr val="lt1"/>
                </a:solidFill>
                <a:latin typeface="Nunito"/>
                <a:ea typeface="Nunito"/>
                <a:cs typeface="Nunito"/>
                <a:sym typeface="Nunito"/>
              </a:rPr>
              <a:t>WhatsApp est une application de messagerie instantanée gratuite disponible sur iOS, Android, Windows et Mac.</a:t>
            </a:r>
            <a:endParaRPr>
              <a:solidFill>
                <a:schemeClr val="lt1"/>
              </a:solidFill>
              <a:latin typeface="Nunito"/>
              <a:ea typeface="Nunito"/>
              <a:cs typeface="Nunito"/>
              <a:sym typeface="Nunito"/>
            </a:endParaRPr>
          </a:p>
        </p:txBody>
      </p:sp>
      <p:sp>
        <p:nvSpPr>
          <p:cNvPr id="286" name="Google Shape;286;p14"/>
          <p:cNvSpPr txBox="1"/>
          <p:nvPr/>
        </p:nvSpPr>
        <p:spPr>
          <a:xfrm>
            <a:off x="6229775" y="1593588"/>
            <a:ext cx="2532300" cy="169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solidFill>
                  <a:schemeClr val="lt1"/>
                </a:solidFill>
                <a:latin typeface="Nunito"/>
                <a:ea typeface="Nunito"/>
                <a:cs typeface="Nunito"/>
                <a:sym typeface="Nunito"/>
              </a:rPr>
              <a:t>WhatsApp a plus de 2 milliards d'utilisateurs actifs mensuels dans le monde, ce qui en fait l'une des applications de messagerie les plus populaires au monde.</a:t>
            </a:r>
            <a:endParaRPr>
              <a:solidFill>
                <a:schemeClr val="lt1"/>
              </a:solidFill>
              <a:latin typeface="Nunito"/>
              <a:ea typeface="Nunito"/>
              <a:cs typeface="Nunito"/>
              <a:sym typeface="Nunito"/>
            </a:endParaRPr>
          </a:p>
        </p:txBody>
      </p:sp>
    </p:spTree>
  </p:cSld>
  <p:clrMapOvr>
    <a:masterClrMapping/>
  </p:clrMapOvr>
  <mc:AlternateContent>
    <mc:Choice Requires="p14">
      <p:transition p14:dur="400">
        <p:fade/>
      </p:transition>
    </mc:Choice>
    <mc:Fallback>
      <p:transition>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300"/>
                                        <p:tgtEl>
                                          <p:spTgt spid="2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300"/>
                                        <p:tgtEl>
                                          <p:spTgt spid="2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15"/>
          <p:cNvSpPr txBox="1"/>
          <p:nvPr/>
        </p:nvSpPr>
        <p:spPr>
          <a:xfrm>
            <a:off x="6197750" y="689750"/>
            <a:ext cx="2532300" cy="3848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solidFill>
                  <a:schemeClr val="dk2"/>
                </a:solidFill>
                <a:latin typeface="Nunito"/>
                <a:ea typeface="Nunito"/>
                <a:cs typeface="Nunito"/>
                <a:sym typeface="Nunito"/>
              </a:rPr>
              <a:t>WhatsApp permet aux utilisateurs d'envoyer des messages texte, des appels vocaux et vidéo, des photos et des vidéos, des documents et des fichiers audio à d'autres utilisateurs de WhatsApp.</a:t>
            </a:r>
            <a:endParaRPr>
              <a:solidFill>
                <a:schemeClr val="dk2"/>
              </a:solidFill>
              <a:latin typeface="Nunito"/>
              <a:ea typeface="Nunito"/>
              <a:cs typeface="Nunito"/>
              <a:sym typeface="Nunito"/>
            </a:endParaRPr>
          </a:p>
          <a:p>
            <a:pPr indent="0" lvl="0" marL="0" rtl="0" algn="l">
              <a:spcBef>
                <a:spcPts val="0"/>
              </a:spcBef>
              <a:spcAft>
                <a:spcPts val="0"/>
              </a:spcAft>
              <a:buNone/>
            </a:pPr>
            <a:r>
              <a:t/>
            </a:r>
            <a:endParaRPr>
              <a:solidFill>
                <a:schemeClr val="dk2"/>
              </a:solidFill>
              <a:latin typeface="Nunito"/>
              <a:ea typeface="Nunito"/>
              <a:cs typeface="Nunito"/>
              <a:sym typeface="Nunito"/>
            </a:endParaRPr>
          </a:p>
          <a:p>
            <a:pPr indent="0" lvl="0" marL="0" rtl="0" algn="l">
              <a:spcBef>
                <a:spcPts val="0"/>
              </a:spcBef>
              <a:spcAft>
                <a:spcPts val="0"/>
              </a:spcAft>
              <a:buNone/>
            </a:pPr>
            <a:r>
              <a:t/>
            </a:r>
            <a:endParaRPr>
              <a:solidFill>
                <a:schemeClr val="dk2"/>
              </a:solidFill>
              <a:latin typeface="Nunito"/>
              <a:ea typeface="Nunito"/>
              <a:cs typeface="Nunito"/>
              <a:sym typeface="Nunito"/>
            </a:endParaRPr>
          </a:p>
          <a:p>
            <a:pPr indent="0" lvl="0" marL="0" rtl="0" algn="l">
              <a:spcBef>
                <a:spcPts val="0"/>
              </a:spcBef>
              <a:spcAft>
                <a:spcPts val="0"/>
              </a:spcAft>
              <a:buNone/>
            </a:pPr>
            <a:r>
              <a:rPr lang="fr">
                <a:solidFill>
                  <a:schemeClr val="dk2"/>
                </a:solidFill>
                <a:latin typeface="Nunito"/>
                <a:ea typeface="Nunito"/>
                <a:cs typeface="Nunito"/>
                <a:sym typeface="Nunito"/>
              </a:rPr>
              <a:t>WhatsApp offre également un chiffrement de bout en bout pour les messages, ce qui signifie que seuls les expéditeurs et les destinataires peuvent accéder aux messages.</a:t>
            </a:r>
            <a:endParaRPr>
              <a:solidFill>
                <a:schemeClr val="dk2"/>
              </a:solidFill>
              <a:latin typeface="Nunito"/>
              <a:ea typeface="Nunito"/>
              <a:cs typeface="Nunito"/>
              <a:sym typeface="Nunito"/>
            </a:endParaRPr>
          </a:p>
        </p:txBody>
      </p:sp>
      <p:pic>
        <p:nvPicPr>
          <p:cNvPr id="292" name="Google Shape;292;p15"/>
          <p:cNvPicPr preferRelativeResize="0"/>
          <p:nvPr/>
        </p:nvPicPr>
        <p:blipFill>
          <a:blip r:embed="rId3">
            <a:alphaModFix/>
          </a:blip>
          <a:stretch>
            <a:fillRect/>
          </a:stretch>
        </p:blipFill>
        <p:spPr>
          <a:xfrm>
            <a:off x="295275" y="609600"/>
            <a:ext cx="5552425" cy="3701625"/>
          </a:xfrm>
          <a:prstGeom prst="rect">
            <a:avLst/>
          </a:prstGeom>
          <a:noFill/>
          <a:ln>
            <a:noFill/>
          </a:ln>
        </p:spPr>
      </p:pic>
    </p:spTree>
  </p:cSld>
  <p:clrMapOvr>
    <a:masterClrMapping/>
  </p:clrMapOvr>
  <mc:AlternateContent>
    <mc:Choice Requires="p14">
      <p:transition spd="slow" p14:dur="700">
        <p14:flip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16"/>
          <p:cNvSpPr txBox="1"/>
          <p:nvPr>
            <p:ph type="ctrTitle"/>
          </p:nvPr>
        </p:nvSpPr>
        <p:spPr>
          <a:xfrm>
            <a:off x="528375" y="2737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fr"/>
              <a:t>Chiffrement</a:t>
            </a:r>
            <a:endParaRPr/>
          </a:p>
        </p:txBody>
      </p:sp>
      <p:pic>
        <p:nvPicPr>
          <p:cNvPr id="298" name="Google Shape;298;p16"/>
          <p:cNvPicPr preferRelativeResize="0"/>
          <p:nvPr/>
        </p:nvPicPr>
        <p:blipFill>
          <a:blip r:embed="rId3">
            <a:alphaModFix/>
          </a:blip>
          <a:stretch>
            <a:fillRect/>
          </a:stretch>
        </p:blipFill>
        <p:spPr>
          <a:xfrm>
            <a:off x="354725" y="1815500"/>
            <a:ext cx="5478526" cy="3081676"/>
          </a:xfrm>
          <a:prstGeom prst="rect">
            <a:avLst/>
          </a:prstGeom>
          <a:noFill/>
          <a:ln>
            <a:noFill/>
          </a:ln>
          <a:effectLst>
            <a:outerShdw blurRad="57150" rotWithShape="0" algn="bl" dir="5400000" dist="19050">
              <a:srgbClr val="000000">
                <a:alpha val="50000"/>
              </a:srgbClr>
            </a:outerShdw>
          </a:effectLst>
        </p:spPr>
      </p:pic>
      <p:sp>
        <p:nvSpPr>
          <p:cNvPr id="299" name="Google Shape;299;p16"/>
          <p:cNvSpPr txBox="1"/>
          <p:nvPr/>
        </p:nvSpPr>
        <p:spPr>
          <a:xfrm>
            <a:off x="6345625" y="0"/>
            <a:ext cx="2473200" cy="535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solidFill>
                  <a:schemeClr val="lt1"/>
                </a:solidFill>
                <a:latin typeface="Nunito"/>
                <a:ea typeface="Nunito"/>
                <a:cs typeface="Nunito"/>
                <a:sym typeface="Nunito"/>
              </a:rPr>
              <a:t>Le chiffrement des données de l'entreprise WhatsApp repose sur un système de chiffrement de bout en bout, où les données sont chiffrées sur l'appareil de l'expéditeur et déchiffrées à destination sur l'appareil du destinataire à l'aide de clés de chiffrement générées pour chaque conversation. Cela garantit que seuls l'expéditeur et le destinataire peuvent lire les messages échangés, tandis que WhatsApp ne peut pas les lire, ce qui protège la confidentialité des données échangées. Ce système de chiffrement rend également difficile l'interception des messages ou des appels par des tiers.</a:t>
            </a:r>
            <a:endParaRPr>
              <a:solidFill>
                <a:schemeClr val="lt1"/>
              </a:solidFill>
              <a:latin typeface="Nunito"/>
              <a:ea typeface="Nunito"/>
              <a:cs typeface="Nunito"/>
              <a:sym typeface="Nunito"/>
            </a:endParaRPr>
          </a:p>
          <a:p>
            <a:pPr indent="0" lvl="0" marL="0" rtl="0" algn="l">
              <a:spcBef>
                <a:spcPts val="0"/>
              </a:spcBef>
              <a:spcAft>
                <a:spcPts val="0"/>
              </a:spcAft>
              <a:buNone/>
            </a:pPr>
            <a:r>
              <a:t/>
            </a:r>
            <a:endParaRPr>
              <a:latin typeface="Nunito"/>
              <a:ea typeface="Nunito"/>
              <a:cs typeface="Nunito"/>
              <a:sym typeface="Nunito"/>
            </a:endParaRPr>
          </a:p>
        </p:txBody>
      </p:sp>
    </p:spTree>
  </p:cSld>
  <p:clrMapOvr>
    <a:masterClrMapping/>
  </p:clrMapOvr>
  <mc:AlternateContent>
    <mc:Choice Requires="p14">
      <p:transition p14:dur="400">
        <p:fade/>
      </p:transition>
    </mc:Choice>
    <mc:Fallback>
      <p:transition>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17"/>
          <p:cNvSpPr txBox="1"/>
          <p:nvPr>
            <p:ph type="ctrTitle"/>
          </p:nvPr>
        </p:nvSpPr>
        <p:spPr>
          <a:xfrm>
            <a:off x="557950" y="698838"/>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fr"/>
              <a:t>le Cloud </a:t>
            </a:r>
            <a:endParaRPr/>
          </a:p>
        </p:txBody>
      </p:sp>
      <p:pic>
        <p:nvPicPr>
          <p:cNvPr id="305" name="Google Shape;305;p17"/>
          <p:cNvPicPr preferRelativeResize="0"/>
          <p:nvPr/>
        </p:nvPicPr>
        <p:blipFill>
          <a:blip r:embed="rId3">
            <a:alphaModFix/>
          </a:blip>
          <a:stretch>
            <a:fillRect/>
          </a:stretch>
        </p:blipFill>
        <p:spPr>
          <a:xfrm>
            <a:off x="3280950" y="-74250"/>
            <a:ext cx="5094500" cy="5094500"/>
          </a:xfrm>
          <a:prstGeom prst="rect">
            <a:avLst/>
          </a:prstGeom>
          <a:noFill/>
          <a:ln>
            <a:noFill/>
          </a:ln>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pic>
        <p:nvPicPr>
          <p:cNvPr id="310" name="Google Shape;310;p18"/>
          <p:cNvPicPr preferRelativeResize="0"/>
          <p:nvPr/>
        </p:nvPicPr>
        <p:blipFill>
          <a:blip r:embed="rId3">
            <a:alphaModFix amt="88000"/>
          </a:blip>
          <a:stretch>
            <a:fillRect/>
          </a:stretch>
        </p:blipFill>
        <p:spPr>
          <a:xfrm>
            <a:off x="3561650" y="73550"/>
            <a:ext cx="5162550" cy="4829175"/>
          </a:xfrm>
          <a:prstGeom prst="rect">
            <a:avLst/>
          </a:prstGeom>
          <a:noFill/>
          <a:ln>
            <a:noFill/>
          </a:ln>
          <a:effectLst>
            <a:outerShdw blurRad="57150" rotWithShape="0" algn="bl" dir="5400000" dist="19050">
              <a:srgbClr val="000000">
                <a:alpha val="50000"/>
              </a:srgbClr>
            </a:outerShdw>
          </a:effectLst>
        </p:spPr>
      </p:pic>
      <p:sp>
        <p:nvSpPr>
          <p:cNvPr id="311" name="Google Shape;311;p18"/>
          <p:cNvSpPr txBox="1"/>
          <p:nvPr/>
        </p:nvSpPr>
        <p:spPr>
          <a:xfrm>
            <a:off x="423700" y="502525"/>
            <a:ext cx="2759100" cy="347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fr" sz="1600">
                <a:solidFill>
                  <a:schemeClr val="lt1"/>
                </a:solidFill>
                <a:latin typeface="Nunito"/>
                <a:ea typeface="Nunito"/>
                <a:cs typeface="Nunito"/>
                <a:sym typeface="Nunito"/>
              </a:rPr>
              <a:t>Architecture Client-Serveur </a:t>
            </a:r>
            <a:endParaRPr b="1" i="1" sz="1600">
              <a:solidFill>
                <a:schemeClr val="lt1"/>
              </a:solidFill>
              <a:latin typeface="Nunito"/>
              <a:ea typeface="Nunito"/>
              <a:cs typeface="Nunito"/>
              <a:sym typeface="Nunito"/>
            </a:endParaRPr>
          </a:p>
          <a:p>
            <a:pPr indent="0" lvl="0" marL="0" rtl="0" algn="l">
              <a:spcBef>
                <a:spcPts val="0"/>
              </a:spcBef>
              <a:spcAft>
                <a:spcPts val="0"/>
              </a:spcAft>
              <a:buNone/>
            </a:pPr>
            <a:r>
              <a:t/>
            </a:r>
            <a:endParaRPr>
              <a:solidFill>
                <a:schemeClr val="lt1"/>
              </a:solidFill>
              <a:latin typeface="Nunito"/>
              <a:ea typeface="Nunito"/>
              <a:cs typeface="Nunito"/>
              <a:sym typeface="Nunito"/>
            </a:endParaRPr>
          </a:p>
          <a:p>
            <a:pPr indent="0" lvl="0" marL="0" rtl="0" algn="l">
              <a:spcBef>
                <a:spcPts val="0"/>
              </a:spcBef>
              <a:spcAft>
                <a:spcPts val="0"/>
              </a:spcAft>
              <a:buNone/>
            </a:pPr>
            <a:r>
              <a:rPr lang="fr">
                <a:solidFill>
                  <a:schemeClr val="lt1"/>
                </a:solidFill>
                <a:latin typeface="Nunito"/>
                <a:ea typeface="Nunito"/>
                <a:cs typeface="Nunito"/>
                <a:sym typeface="Nunito"/>
              </a:rPr>
              <a:t>L'architecture client-serveur est un modèle de communication où un client (généralement un logiciel ou une application) envoie des demandes à un serveur, qui est un ordinateur distant qui fournit des services, des données ou des ressources. Le serveur répond ensuite à la demande en fournissant les données ou les ressources demandées.</a:t>
            </a:r>
            <a:endParaRPr>
              <a:solidFill>
                <a:schemeClr val="lt1"/>
              </a:solidFill>
              <a:latin typeface="Nunito"/>
              <a:ea typeface="Nunito"/>
              <a:cs typeface="Nunito"/>
              <a:sym typeface="Nunito"/>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pic>
        <p:nvPicPr>
          <p:cNvPr id="316" name="Google Shape;316;p19"/>
          <p:cNvPicPr preferRelativeResize="0"/>
          <p:nvPr/>
        </p:nvPicPr>
        <p:blipFill>
          <a:blip r:embed="rId3">
            <a:alphaModFix/>
          </a:blip>
          <a:stretch>
            <a:fillRect/>
          </a:stretch>
        </p:blipFill>
        <p:spPr>
          <a:xfrm>
            <a:off x="5626350" y="1241550"/>
            <a:ext cx="2857500" cy="2857500"/>
          </a:xfrm>
          <a:prstGeom prst="rect">
            <a:avLst/>
          </a:prstGeom>
          <a:noFill/>
          <a:ln>
            <a:noFill/>
          </a:ln>
        </p:spPr>
      </p:pic>
      <p:pic>
        <p:nvPicPr>
          <p:cNvPr id="317" name="Google Shape;317;p19"/>
          <p:cNvPicPr preferRelativeResize="0"/>
          <p:nvPr/>
        </p:nvPicPr>
        <p:blipFill>
          <a:blip r:embed="rId4">
            <a:alphaModFix/>
          </a:blip>
          <a:stretch>
            <a:fillRect/>
          </a:stretch>
        </p:blipFill>
        <p:spPr>
          <a:xfrm>
            <a:off x="1058925" y="2132950"/>
            <a:ext cx="828675" cy="723900"/>
          </a:xfrm>
          <a:prstGeom prst="rect">
            <a:avLst/>
          </a:prstGeom>
          <a:noFill/>
          <a:ln>
            <a:noFill/>
          </a:ln>
        </p:spPr>
      </p:pic>
      <p:sp>
        <p:nvSpPr>
          <p:cNvPr id="318" name="Google Shape;318;p19"/>
          <p:cNvSpPr txBox="1"/>
          <p:nvPr/>
        </p:nvSpPr>
        <p:spPr>
          <a:xfrm>
            <a:off x="374425" y="433550"/>
            <a:ext cx="33108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sz="2100">
                <a:latin typeface="Nunito"/>
                <a:ea typeface="Nunito"/>
                <a:cs typeface="Nunito"/>
                <a:sym typeface="Nunito"/>
              </a:rPr>
              <a:t>S</a:t>
            </a:r>
            <a:r>
              <a:rPr lang="fr" sz="2100">
                <a:latin typeface="Nunito"/>
                <a:ea typeface="Nunito"/>
                <a:cs typeface="Nunito"/>
                <a:sym typeface="Nunito"/>
              </a:rPr>
              <a:t>ystème</a:t>
            </a:r>
            <a:r>
              <a:rPr lang="fr" sz="2100">
                <a:latin typeface="Nunito"/>
                <a:ea typeface="Nunito"/>
                <a:cs typeface="Nunito"/>
                <a:sym typeface="Nunito"/>
              </a:rPr>
              <a:t> De Vérification</a:t>
            </a:r>
            <a:endParaRPr sz="2100">
              <a:latin typeface="Nunito"/>
              <a:ea typeface="Nunito"/>
              <a:cs typeface="Nunito"/>
              <a:sym typeface="Nunito"/>
            </a:endParaRPr>
          </a:p>
        </p:txBody>
      </p:sp>
      <p:pic>
        <p:nvPicPr>
          <p:cNvPr id="319" name="Google Shape;319;p19"/>
          <p:cNvPicPr preferRelativeResize="0"/>
          <p:nvPr/>
        </p:nvPicPr>
        <p:blipFill>
          <a:blip r:embed="rId5">
            <a:alphaModFix/>
          </a:blip>
          <a:stretch>
            <a:fillRect/>
          </a:stretch>
        </p:blipFill>
        <p:spPr>
          <a:xfrm>
            <a:off x="2609375" y="2094875"/>
            <a:ext cx="1028700" cy="695325"/>
          </a:xfrm>
          <a:prstGeom prst="rect">
            <a:avLst/>
          </a:prstGeom>
          <a:noFill/>
          <a:ln>
            <a:noFill/>
          </a:ln>
        </p:spPr>
      </p:pic>
      <p:pic>
        <p:nvPicPr>
          <p:cNvPr id="320" name="Google Shape;320;p19"/>
          <p:cNvPicPr preferRelativeResize="0"/>
          <p:nvPr/>
        </p:nvPicPr>
        <p:blipFill>
          <a:blip r:embed="rId6">
            <a:alphaModFix/>
          </a:blip>
          <a:stretch>
            <a:fillRect/>
          </a:stretch>
        </p:blipFill>
        <p:spPr>
          <a:xfrm>
            <a:off x="4478050" y="2094863"/>
            <a:ext cx="933450" cy="800100"/>
          </a:xfrm>
          <a:prstGeom prst="rect">
            <a:avLst/>
          </a:prstGeom>
          <a:noFill/>
          <a:ln>
            <a:noFill/>
          </a:ln>
        </p:spPr>
      </p:pic>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31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31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32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6"/>
                                        </p:tgtEl>
                                        <p:attrNameLst>
                                          <p:attrName>style.visibility</p:attrName>
                                        </p:attrNameLst>
                                      </p:cBhvr>
                                      <p:to>
                                        <p:strVal val="visible"/>
                                      </p:to>
                                    </p:set>
                                  </p:childTnLst>
                                </p:cTn>
                              </p:par>
                            </p:childTnLst>
                          </p:cTn>
                        </p:par>
                        <p:par>
                          <p:cTn fill="hold">
                            <p:stCondLst>
                              <p:cond delay="0"/>
                            </p:stCondLst>
                            <p:childTnLst>
                              <p:par>
                                <p:cTn fill="hold" nodeType="after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childTnLst>
                          </p:cTn>
                        </p:par>
                        <p:par>
                          <p:cTn fill="hold">
                            <p:stCondLst>
                              <p:cond delay="0"/>
                            </p:stCondLst>
                            <p:childTnLst>
                              <p:par>
                                <p:cTn fill="hold" nodeType="after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childTnLst>
                          </p:cTn>
                        </p:par>
                        <p:par>
                          <p:cTn fill="hold">
                            <p:stCondLst>
                              <p:cond delay="0"/>
                            </p:stCondLst>
                            <p:childTnLst>
                              <p:par>
                                <p:cTn fill="hold" nodeType="after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20"/>
          <p:cNvSpPr txBox="1"/>
          <p:nvPr>
            <p:ph type="ctrTitle"/>
          </p:nvPr>
        </p:nvSpPr>
        <p:spPr>
          <a:xfrm>
            <a:off x="469275" y="36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fr"/>
              <a:t>Conclusion</a:t>
            </a:r>
            <a:endParaRPr/>
          </a:p>
        </p:txBody>
      </p:sp>
      <p:pic>
        <p:nvPicPr>
          <p:cNvPr id="326" name="Google Shape;326;p20"/>
          <p:cNvPicPr preferRelativeResize="0"/>
          <p:nvPr/>
        </p:nvPicPr>
        <p:blipFill>
          <a:blip r:embed="rId3">
            <a:alphaModFix/>
          </a:blip>
          <a:stretch>
            <a:fillRect/>
          </a:stretch>
        </p:blipFill>
        <p:spPr>
          <a:xfrm>
            <a:off x="1334775" y="1797938"/>
            <a:ext cx="6367871" cy="2266962"/>
          </a:xfrm>
          <a:prstGeom prst="rect">
            <a:avLst/>
          </a:prstGeom>
          <a:noFill/>
          <a:ln>
            <a:noFill/>
          </a:ln>
        </p:spPr>
      </p:pic>
    </p:spTree>
  </p:cSld>
  <p:clrMapOvr>
    <a:masterClrMapping/>
  </p:clrMapOvr>
  <p:transition>
    <p:fade/>
  </p:transition>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